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03" r:id="rId42"/>
    <p:sldId id="504" r:id="rId43"/>
    <p:sldId id="505" r:id="rId44"/>
    <p:sldId id="506" r:id="rId45"/>
    <p:sldId id="507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16" r:id="rId55"/>
    <p:sldId id="464" r:id="rId56"/>
    <p:sldId id="416" r:id="rId57"/>
    <p:sldId id="400" r:id="rId58"/>
    <p:sldId id="399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Data Types" id="{1EA4A26A-D8EE-4901-BF27-046CF2BBFA11}">
          <p14:sldIdLst>
            <p14:sldId id="467"/>
            <p14:sldId id="468"/>
            <p14:sldId id="469"/>
            <p14:sldId id="470"/>
            <p14:sldId id="471"/>
          </p14:sldIdLst>
        </p14:section>
        <p14:section name="Integer Types" id="{0C2D342C-976F-49E7-A8CC-BE0E5C948BA0}">
          <p14:sldIdLst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Real Number Types" id="{069508F5-D1C2-4CF2-8233-7BBF6B016773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Type Conversion" id="{B21423A2-D074-4A0C-A88A-F14C5D55BB4F}">
          <p14:sldIdLst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</p14:sldIdLst>
        </p14:section>
        <p14:section name="Variables" id="{ABA94D01-96CC-407E-8963-FBDCF3B86D42}">
          <p14:sldIdLst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exercise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2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95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1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00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03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to notes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goes to note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5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7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11.png"/><Relationship Id="rId10" Type="http://schemas.openxmlformats.org/officeDocument/2006/relationships/slide" Target="slide46.xml"/><Relationship Id="rId4" Type="http://schemas.openxmlformats.org/officeDocument/2006/relationships/slide" Target="slide9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1#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7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8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telenor.b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788071"/>
          </a:xfrm>
        </p:spPr>
        <p:txBody>
          <a:bodyPr>
            <a:normAutofit/>
          </a:bodyPr>
          <a:lstStyle/>
          <a:p>
            <a:r>
              <a:rPr lang="en-US" dirty="0"/>
              <a:t>Data Types and 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8038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Numeral Types, Text Types and Type Conversion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4" name="Picture 2" descr="http://educhoices.org/cimages/multimages/1/free_technology_courses.jpg">
            <a:extLst>
              <a:ext uri="{FF2B5EF4-FFF2-40B4-BE49-F238E27FC236}">
                <a16:creationId xmlns:a16="http://schemas.microsoft.com/office/drawing/2014/main" id="{A527D257-65B4-4ACC-BE32-C50549DD6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398" y="3764992"/>
            <a:ext cx="4364712" cy="2161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[-128 …127]: signed 8-bit [-2</a:t>
            </a:r>
            <a:r>
              <a:rPr lang="en-US" sz="3000" baseline="30000" dirty="0"/>
              <a:t>7</a:t>
            </a:r>
            <a:r>
              <a:rPr lang="en-US" sz="3000" dirty="0"/>
              <a:t> … 2</a:t>
            </a:r>
            <a:r>
              <a:rPr lang="en-US" sz="3000" baseline="30000" dirty="0"/>
              <a:t>7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255]: unsigned 8-bit [0 … 2</a:t>
            </a:r>
            <a:r>
              <a:rPr lang="en-US" sz="3000" baseline="30000" dirty="0"/>
              <a:t>8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[-32 768 … 32 767]: signed 16-bit [-2</a:t>
            </a:r>
            <a:r>
              <a:rPr lang="en-US" sz="3000" baseline="30000" dirty="0"/>
              <a:t>15</a:t>
            </a:r>
            <a:r>
              <a:rPr lang="en-US" sz="3000" dirty="0"/>
              <a:t> … 2</a:t>
            </a:r>
            <a:r>
              <a:rPr lang="en-US" sz="3000" baseline="30000" dirty="0"/>
              <a:t>15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65 535]: unsigned 16-bit [0 … 2</a:t>
            </a:r>
            <a:r>
              <a:rPr lang="en-US" sz="3000" baseline="30000" dirty="0"/>
              <a:t>16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[-2 147 483 648 … 2 147 483 647]: signed 32-bit [-2</a:t>
            </a:r>
            <a:r>
              <a:rPr lang="en-US" sz="3000" baseline="30000" dirty="0"/>
              <a:t>31</a:t>
            </a:r>
            <a:r>
              <a:rPr lang="en-US" sz="3000" dirty="0"/>
              <a:t> … 2</a:t>
            </a:r>
            <a:r>
              <a:rPr lang="en-US" sz="3000" baseline="30000" dirty="0"/>
              <a:t>31</a:t>
            </a:r>
            <a:r>
              <a:rPr lang="en-US" sz="3000" dirty="0"/>
              <a:t>-1]</a:t>
            </a:r>
            <a:endParaRPr lang="en-US" sz="3000" u="sng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4 294 967 295]: unsigned 32-bit [0 … 2</a:t>
            </a:r>
            <a:r>
              <a:rPr lang="en-US" sz="3000" baseline="30000" dirty="0"/>
              <a:t>32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[-9 223 372 036 854 775 808 … 9 223 372 036 854 775 807]: signed 64-bit [-2</a:t>
            </a:r>
            <a:r>
              <a:rPr lang="en-US" sz="3000" baseline="30000" dirty="0"/>
              <a:t>63</a:t>
            </a:r>
            <a:r>
              <a:rPr lang="en-US" sz="3000" dirty="0"/>
              <a:t> … 2</a:t>
            </a:r>
            <a:r>
              <a:rPr lang="en-US" sz="3000" baseline="30000" dirty="0"/>
              <a:t>63</a:t>
            </a:r>
            <a:r>
              <a:rPr lang="en-US" sz="3000" dirty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[0 … 18 446 744 073 709 551 615]: unsigned 64-bit [0 … 2</a:t>
            </a:r>
            <a:r>
              <a:rPr lang="en-US" sz="3000" baseline="30000" dirty="0"/>
              <a:t>64</a:t>
            </a:r>
            <a:r>
              <a:rPr lang="en-US" sz="3000" dirty="0"/>
              <a:t>-1]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Types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can use different 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Centuries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760413" y="3214568"/>
            <a:ext cx="10668000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 = 20;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small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2000;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days = 730484;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hours = 17531616;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very big number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"{0} centuries 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{1} years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{2} days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{3} hours.",</a:t>
            </a:r>
            <a:b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centuries, years, days, hours);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794390"/>
            <a:ext cx="8610600" cy="10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/>
              <a:t>(minimal and maximal value)</a:t>
            </a:r>
          </a:p>
          <a:p>
            <a:r>
              <a:rPr lang="en-US" dirty="0"/>
              <a:t>Integers could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this leads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Overflow!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an integer number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centuries</a:t>
            </a:r>
            <a:r>
              <a:rPr lang="en-US" dirty="0"/>
              <a:t> and convert it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Centuries to Minutes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centuries = 100 years = 36524 days = 876576 hours = 52594560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centuries = 500 years = 182621 days = 4382904 hours = 262974240 minutes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Centuries to Minutes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66824"/>
            <a:ext cx="10591800" cy="46116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Console.Write("Centuries 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centuries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years = centuries *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(years * 365.2422);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hours = 24 * days;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minutes = 60 * hours;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centuries = {1} years = {2} days = {3} hours = {4} minutes", centuries, years, days, hours, minutes);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0420" y="3282126"/>
            <a:ext cx="2857500" cy="1066800"/>
          </a:xfrm>
          <a:prstGeom prst="wedgeRoundRectCallout">
            <a:avLst>
              <a:gd name="adj1" fmla="val -112581"/>
              <a:gd name="adj2" fmla="val -647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(int)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90012" y="2729035"/>
            <a:ext cx="2743200" cy="1066800"/>
          </a:xfrm>
          <a:prstGeom prst="wedgeRoundRectCallout">
            <a:avLst>
              <a:gd name="adj1" fmla="val -81839"/>
              <a:gd name="adj2" fmla="val -218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Tropical year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365.2422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days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prefixes 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value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8938472" cy="820600"/>
          </a:xfrm>
        </p:spPr>
        <p:txBody>
          <a:bodyPr/>
          <a:lstStyle/>
          <a:p>
            <a:r>
              <a:rPr lang="en-US" dirty="0"/>
              <a:t>Real Number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4959235"/>
            <a:ext cx="8938472" cy="1365365"/>
          </a:xfrm>
        </p:spPr>
        <p:txBody>
          <a:bodyPr/>
          <a:lstStyle/>
          <a:p>
            <a:r>
              <a:rPr lang="en-US"/>
              <a:t>Floating-Point and</a:t>
            </a:r>
            <a:br>
              <a:rPr lang="en-US"/>
            </a:br>
            <a:r>
              <a:rPr lang="en-US"/>
              <a:t>Decimal </a:t>
            </a:r>
            <a:r>
              <a:rPr lang="en-US" dirty="0"/>
              <a:t>Floating-Point Type</a:t>
            </a:r>
          </a:p>
        </p:txBody>
      </p:sp>
      <p:sp>
        <p:nvSpPr>
          <p:cNvPr id="7" name="TextBox 6"/>
          <p:cNvSpPr txBox="1"/>
          <p:nvPr/>
        </p:nvSpPr>
        <p:spPr>
          <a:xfrm rot="509281">
            <a:off x="1025840" y="1377462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75553">
            <a:off x="1301460" y="27635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4594397" y="1592437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 rot="21053104">
            <a:off x="8304284" y="175806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74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/>
              <a:t> depending on the memory used</a:t>
            </a:r>
          </a:p>
          <a:p>
            <a:pPr lvl="1"/>
            <a:r>
              <a:rPr lang="en-US" dirty="0"/>
              <a:t>Sometimes behave abnormally in the calculations</a:t>
            </a:r>
          </a:p>
          <a:p>
            <a:pPr lvl="1"/>
            <a:r>
              <a:rPr lang="en-US" dirty="0"/>
              <a:t>May hold very small and very big values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Numbers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Difference 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"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4B2EA75-C621-4F9E-B47F-3774A67232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4195318"/>
                  </p:ext>
                </p:extLst>
              </p:nvPr>
            </p:nvGraphicFramePr>
            <p:xfrm>
              <a:off x="913605" y="1432636"/>
              <a:ext cx="3657203" cy="2057712"/>
            </p:xfrm>
            <a:graphic>
              <a:graphicData uri="http://schemas.microsoft.com/office/powerpoint/2016/slidezoom">
                <pslz:sldZm>
                  <pslz:sldZmObj sldId="472" cId="1168744093">
                    <pslz:zmPr id="{AA8DC5B2-DD30-4962-8155-C8C29CDB1FC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203" cy="20577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4B2EA75-C621-4F9E-B47F-3774A6723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605" y="1432636"/>
                <a:ext cx="3657203" cy="20577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6A74C81-1E5D-42BD-AD28-607E390476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2044987"/>
                  </p:ext>
                </p:extLst>
              </p:nvPr>
            </p:nvGraphicFramePr>
            <p:xfrm>
              <a:off x="7618411" y="1438554"/>
              <a:ext cx="3657203" cy="2057712"/>
            </p:xfrm>
            <a:graphic>
              <a:graphicData uri="http://schemas.microsoft.com/office/powerpoint/2016/slidezoom">
                <pslz:sldZm>
                  <pslz:sldZmObj sldId="479" cId="1953745143">
                    <pslz:zmPr id="{FCA6AB6E-0511-4C49-84B5-A2928CA575F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203" cy="20577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6A74C81-1E5D-42BD-AD28-607E390476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8411" y="1438554"/>
                <a:ext cx="3657203" cy="20577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92509F9D-9A71-4146-B77F-6CB0ADEDBA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9506689"/>
                  </p:ext>
                </p:extLst>
              </p:nvPr>
            </p:nvGraphicFramePr>
            <p:xfrm>
              <a:off x="913606" y="3962400"/>
              <a:ext cx="3657203" cy="2057712"/>
            </p:xfrm>
            <a:graphic>
              <a:graphicData uri="http://schemas.microsoft.com/office/powerpoint/2016/slidezoom">
                <pslz:sldZm>
                  <pslz:sldZmObj sldId="492" cId="1878550402">
                    <pslz:zmPr id="{FFA0B9EB-40E3-4DD3-9B01-BF4D47257EB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203" cy="20577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2509F9D-9A71-4146-B77F-6CB0ADEDBA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3606" y="3962400"/>
                <a:ext cx="3657203" cy="20577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AB11C9DE-F826-4E36-9F77-3550589472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6319553"/>
                  </p:ext>
                </p:extLst>
              </p:nvPr>
            </p:nvGraphicFramePr>
            <p:xfrm>
              <a:off x="7618412" y="3962400"/>
              <a:ext cx="3657203" cy="2057712"/>
            </p:xfrm>
            <a:graphic>
              <a:graphicData uri="http://schemas.microsoft.com/office/powerpoint/2016/slidezoom">
                <pslz:sldZm>
                  <pslz:sldZmObj sldId="509" cId="3202198241">
                    <pslz:zmPr id="{1079F1F4-49DF-4518-A184-FC3AB05240A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203" cy="20577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B11C9DE-F826-4E36-9F77-3550589472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8412" y="3962400"/>
                <a:ext cx="3657203" cy="20577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latin typeface="Consolas" panose="020B0609020204030204" pitchFamily="49" charset="0"/>
              </a:rPr>
              <a:t>Math.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>
                <a:latin typeface="Consolas" panose="020B0609020204030204" pitchFamily="49" charset="0"/>
              </a:rPr>
              <a:t>(3.45)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/>
              <a:t> to integer number (mathematically)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>
                <a:latin typeface="Consolas" panose="020B0609020204030204" pitchFamily="49" charset="0"/>
              </a:rPr>
              <a:t>(2.3455, 3)</a:t>
            </a:r>
            <a:r>
              <a:rPr lang="en-US" sz="3200" dirty="0"/>
              <a:t> – round with precision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/>
              <a:t>to the nearest integer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Math.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  <a:r>
              <a:rPr lang="en-US" sz="3200" dirty="0"/>
              <a:t>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a radius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/>
              <a:t> (real number) and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 of the circle </a:t>
            </a:r>
            <a:r>
              <a:rPr lang="en-US" dirty="0"/>
              <a:t>with exactly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/>
              <a:t>after the decimal point: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Circle Area (12 Digits Precision)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39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Math.PI * r * 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19.634954084936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4.523893421169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numbers can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= 20e-3;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Integral division and floating-point division are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Division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Console.WriteLine(8 % 2.5);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0;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 works differently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floating-point numbers </a:t>
            </a:r>
            <a:r>
              <a:rPr lang="en-US"/>
              <a:t>work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= 0.33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= 1.33;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sum={1} equal={2}",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a+b, sum, (a+b == sum));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86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/>
              <a:t> real number type in C#: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128-bits, precision of 28-29 digits</a:t>
            </a:r>
          </a:p>
          <a:p>
            <a:pPr lvl="1"/>
            <a:r>
              <a:rPr lang="en-US" dirty="0"/>
              <a:t>Used for financial calculations</a:t>
            </a:r>
          </a:p>
          <a:p>
            <a:pPr lvl="1"/>
            <a:r>
              <a:rPr lang="en-US" dirty="0"/>
              <a:t>Almost no round-off errors</a:t>
            </a:r>
          </a:p>
          <a:p>
            <a:pPr lvl="1"/>
            <a:r>
              <a:rPr lang="en-US" dirty="0"/>
              <a:t>Almost no loss of precision</a:t>
            </a:r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to enter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/>
              <a:t> and print their exact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Exact Sum of Real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333333333333.30000000003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Exact Sum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works, but makes rounding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/>
              <a:t> sometimes: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/>
              <a:t> and check the differences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05445"/>
            <a:ext cx="10210798" cy="31035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+=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1013910" y="1876969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Integer and Real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 rot="364535">
            <a:off x="8607616" y="3703725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509281">
            <a:off x="1333639" y="801472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1631158" y="360176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21521100">
            <a:off x="5592931" y="695709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Type Conversion</a:t>
            </a:r>
          </a:p>
        </p:txBody>
      </p:sp>
      <p:pic>
        <p:nvPicPr>
          <p:cNvPr id="1030" name="Picture 6" descr="Резултат с изображение за conver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43000"/>
            <a:ext cx="4267198" cy="426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5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Variables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/>
              <a:t>Type can be changed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/>
              <a:t>) to another type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type conversion (lossless): variable of bigger type</a:t>
            </a:r>
            <a:br>
              <a:rPr lang="en-US" dirty="0"/>
            </a:b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/>
              <a:t>) takes smaller value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</a:t>
            </a:r>
            <a:r>
              <a:rPr lang="en-US" noProof="1"/>
              <a:t>lossy</a:t>
            </a:r>
            <a:r>
              <a:rPr lang="en-US" dirty="0"/>
              <a:t>) – when precision can be lost: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Calculate how many courses will be needed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elevate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/>
              <a:t> by using an elevator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persons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Elevator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9212" y="2320636"/>
            <a:ext cx="289560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17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 = 3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320636"/>
            <a:ext cx="4542350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courses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693365">
            <a:off x="5819567" y="2701490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287982"/>
            <a:ext cx="10515600" cy="17727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p);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https://judge.softuni.bg/Contests/Practice/Index/171#3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09862" y="2954725"/>
            <a:ext cx="454235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How?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courses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persons</a:t>
            </a:r>
            <a:b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course *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persons</a:t>
            </a:r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variables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/>
              <a:t>) hold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033892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/>
              <a:t>is special when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/>
              <a:t>For all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print the number and if it is special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True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True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3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Special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…;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1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 in C#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Holds a single Unicode character (or part of character)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863043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Each character has an unique</a:t>
            </a:r>
            <a:br>
              <a:rPr lang="en-US" sz="3200" dirty="0"/>
            </a:br>
            <a:r>
              <a:rPr lang="en-US" sz="3200" dirty="0"/>
              <a:t>Unicode value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and 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25207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to read an integer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and print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/>
              <a:t> of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/>
              <a:t>, ordered alphabetically: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Triples of Latin Letters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65412" y="3890306"/>
            <a:ext cx="685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70412" y="2398491"/>
            <a:ext cx="1063303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32212" y="404890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98491"/>
            <a:ext cx="1025846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59563" y="2398488"/>
            <a:ext cx="1035050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94613" y="2398485"/>
            <a:ext cx="1025848" cy="36663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0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letter2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Console.WriteLine("{0}{1}{2}",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letter1,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8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Escaping sequences </a:t>
            </a:r>
            <a:r>
              <a:rPr lang="en-US" dirty="0"/>
              <a:t>are:</a:t>
            </a:r>
          </a:p>
          <a:p>
            <a:pPr lvl="1"/>
            <a:r>
              <a:rPr lang="en-US" dirty="0"/>
              <a:t>Represent a special character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/>
              <a:t> (new line)</a:t>
            </a:r>
          </a:p>
          <a:p>
            <a:pPr lvl="1"/>
            <a:r>
              <a:rPr lang="en-US" dirty="0"/>
              <a:t>Represent system characters (like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/>
              <a:t> character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Commonly used escaping sequences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single quote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double quote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backslash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for new line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noProof="1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Characters</a:t>
            </a:r>
          </a:p>
        </p:txBody>
      </p:sp>
    </p:spTree>
    <p:extLst>
      <p:ext uri="{BB962C8B-B14F-4D97-AF65-F5344CB8AC3E}">
        <p14:creationId xmlns:p14="http://schemas.microsoft.com/office/powerpoint/2010/main" val="16055849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899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Types</a:t>
            </a:r>
            <a:r>
              <a:rPr lang="bg-BG" dirty="0"/>
              <a:t>, </a:t>
            </a:r>
            <a:r>
              <a:rPr lang="en-US" dirty="0"/>
              <a:t>Variables</a:t>
            </a:r>
            <a:br>
              <a:rPr lang="en-US" dirty="0"/>
            </a:br>
            <a:r>
              <a:rPr lang="en-US" dirty="0"/>
              <a:t>and Type Conversions</a:t>
            </a:r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377028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character code in 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character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20890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 in C#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enclosed in quotes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: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Strings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/>
              <a:t> (no escaping):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/>
              <a:t> strings insert variable values by pattern: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and Interpolated Strings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"C: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66182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</p:txBody>
      </p:sp>
    </p:spTree>
    <p:extLst>
      <p:ext uri="{BB962C8B-B14F-4D97-AF65-F5344CB8AC3E}">
        <p14:creationId xmlns:p14="http://schemas.microsoft.com/office/powerpoint/2010/main" val="288112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the names of a person to obtain the full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concatenate strings and numbers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Hello – 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{0}.", fullName);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I am "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</a:p>
        </p:txBody>
      </p:sp>
    </p:spTree>
    <p:extLst>
      <p:ext uri="{BB962C8B-B14F-4D97-AF65-F5344CB8AC3E}">
        <p14:creationId xmlns:p14="http://schemas.microsoft.com/office/powerpoint/2010/main" val="717147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that enters first name, last name and age and prints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sz="3200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 by Name and Age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ageStr = Console.ReadLine();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Parse 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{firstName} {lastName}.\r\nYou are {age} years old.");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94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770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5486400"/>
            <a:ext cx="8938472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80" y="1981200"/>
            <a:ext cx="4627265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98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Always refer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naming conventions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of a programming language – for C#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endParaRPr lang="en-US" dirty="0"/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explain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</a:t>
            </a:r>
            <a:r>
              <a:rPr lang="en-US" dirty="0"/>
              <a:t>(Always ask yourself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"What this variable contains?"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05010" y="5015543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5010" y="5807076"/>
            <a:ext cx="96981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endParaRPr lang="en-US" b="1" dirty="0">
              <a:solidFill>
                <a:srgbClr val="FB816D"/>
              </a:solidFill>
            </a:endParaRPr>
          </a:p>
        </p:txBody>
      </p:sp>
      <p:pic>
        <p:nvPicPr>
          <p:cNvPr id="8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385277"/>
            <a:ext cx="3250353" cy="672123"/>
          </a:xfrm>
          <a:prstGeom prst="rect">
            <a:avLst/>
          </a:prstGeom>
          <a:noFill/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5013258"/>
            <a:ext cx="630691" cy="47314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23" y="5791200"/>
            <a:ext cx="490116" cy="46841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GB" dirty="0"/>
              <a:t> == where you can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access </a:t>
            </a:r>
            <a:r>
              <a:rPr lang="en-GB" dirty="0"/>
              <a:t>a variable (global, local)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Lifetime</a:t>
            </a:r>
            <a:r>
              <a:rPr lang="en-GB" dirty="0"/>
              <a:t> ==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how long</a:t>
            </a:r>
            <a:r>
              <a:rPr lang="en-GB" dirty="0"/>
              <a:t> a variable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stays in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and Lifetime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3" y="2628088"/>
            <a:ext cx="10668000" cy="382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Console.WriteLine(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2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418012" y="2698386"/>
            <a:ext cx="3886200" cy="609600"/>
          </a:xfrm>
          <a:prstGeom prst="wedgeRoundRectCallout">
            <a:avLst>
              <a:gd name="adj1" fmla="val -69716"/>
              <a:gd name="adj2" fmla="val 629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Accessible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27810" y="3824468"/>
            <a:ext cx="3138605" cy="668777"/>
            <a:chOff x="9879232" y="2540495"/>
            <a:chExt cx="2133603" cy="864513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9879232" y="2540500"/>
              <a:ext cx="2133600" cy="864508"/>
            </a:xfrm>
            <a:prstGeom prst="wedgeRoundRectCallout">
              <a:avLst>
                <a:gd name="adj1" fmla="val -71380"/>
                <a:gd name="adj2" fmla="val 67037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>
                <a:solidFill>
                  <a:srgbClr val="FFFFFF"/>
                </a:solidFill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9879235" y="2540495"/>
              <a:ext cx="2133600" cy="864508"/>
            </a:xfrm>
            <a:prstGeom prst="wedgeRoundRectCallout">
              <a:avLst>
                <a:gd name="adj1" fmla="val -110430"/>
                <a:gd name="adj2" fmla="val -25727"/>
                <a:gd name="adj3" fmla="val 16667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Accessible in the loop</a:t>
              </a:r>
              <a:endParaRPr lang="bg-BG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473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 span</a:t>
            </a:r>
            <a:r>
              <a:rPr lang="en-US" dirty="0"/>
              <a:t> is how long before a variable is called</a:t>
            </a:r>
          </a:p>
          <a:p>
            <a:r>
              <a:rPr lang="en-US" dirty="0"/>
              <a:t>Always declare a variable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late as possible </a:t>
            </a:r>
            <a:r>
              <a:rPr lang="en-US" dirty="0"/>
              <a:t>(e.g. shorter span)</a:t>
            </a:r>
          </a:p>
          <a:p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60413" y="266700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Span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9034236" y="3200400"/>
            <a:ext cx="2514600" cy="1143000"/>
          </a:xfrm>
          <a:prstGeom prst="wedgeRoundRectCallout">
            <a:avLst>
              <a:gd name="adj1" fmla="val -71078"/>
              <a:gd name="adj2" fmla="val 41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923212" y="3581401"/>
            <a:ext cx="565534" cy="2027288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90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Instructions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are stored in the computer memory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612587" y="3581399"/>
            <a:ext cx="8963650" cy="1683495"/>
            <a:chOff x="1816500" y="3048000"/>
            <a:chExt cx="8164112" cy="1533331"/>
          </a:xfrm>
        </p:grpSpPr>
        <p:grpSp>
          <p:nvGrpSpPr>
            <p:cNvPr id="2" name="Group 1"/>
            <p:cNvGrpSpPr/>
            <p:nvPr/>
          </p:nvGrpSpPr>
          <p:grpSpPr>
            <a:xfrm>
              <a:off x="1816500" y="3057331"/>
              <a:ext cx="1619250" cy="1524000"/>
              <a:chOff x="2360612" y="3048000"/>
              <a:chExt cx="1619250" cy="1524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360612" y="30480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6750" y="3285931"/>
                <a:ext cx="1066800" cy="10668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8361362" y="3048000"/>
              <a:ext cx="1619250" cy="1524000"/>
              <a:chOff x="1998468" y="3505200"/>
              <a:chExt cx="1619250" cy="1524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998468" y="3505200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6205" y="3705807"/>
                <a:ext cx="1142999" cy="1143000"/>
              </a:xfrm>
              <a:prstGeom prst="rect">
                <a:avLst/>
              </a:prstGeom>
            </p:spPr>
          </p:pic>
        </p:grpSp>
        <p:sp>
          <p:nvSpPr>
            <p:cNvPr id="21" name="Arrow: Right 20"/>
            <p:cNvSpPr/>
            <p:nvPr/>
          </p:nvSpPr>
          <p:spPr>
            <a:xfrm>
              <a:off x="6913562" y="3572069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045281" y="3057331"/>
              <a:ext cx="1619250" cy="1524000"/>
              <a:chOff x="8286162" y="3019003"/>
              <a:chExt cx="1619250" cy="15240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8286162" y="3019003"/>
                <a:ext cx="1619250" cy="152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8452164" y="3440357"/>
                <a:ext cx="1289215" cy="6638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2800" b="1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10110</a:t>
                </a:r>
                <a:endParaRPr lang="en-GB" sz="3600" b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2" name="Arrow: Right 21"/>
            <p:cNvSpPr/>
            <p:nvPr/>
          </p:nvSpPr>
          <p:spPr>
            <a:xfrm>
              <a:off x="3597481" y="3590731"/>
              <a:ext cx="129540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6992445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0413" y="2667000"/>
            <a:ext cx="10668000" cy="382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10; i++) 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loop";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"I'm inside the Main()";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Console.WriteLine(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</a:t>
            </a: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200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Error</a:t>
            </a:r>
            <a:endParaRPr lang="en-GB" sz="22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Shorter span </a:t>
            </a:r>
            <a:r>
              <a:rPr lang="en-US" dirty="0"/>
              <a:t>simplifies the code</a:t>
            </a:r>
          </a:p>
          <a:p>
            <a:pPr lvl="1"/>
            <a:r>
              <a:rPr lang="en-US" dirty="0"/>
              <a:t>Improves its readability and maintainability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Variable Span Short</a:t>
            </a:r>
            <a:endParaRPr lang="bg-BG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8341500" y="4220184"/>
            <a:ext cx="2857658" cy="1143000"/>
          </a:xfrm>
          <a:prstGeom prst="wedgeRoundRectCallout">
            <a:avLst>
              <a:gd name="adj1" fmla="val -75095"/>
              <a:gd name="adj2" fmla="val 408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outer</a:t>
            </a:r>
            <a:r>
              <a:rPr lang="en-US" sz="2800" dirty="0">
                <a:solidFill>
                  <a:srgbClr val="FFFFFF"/>
                </a:solidFill>
              </a:rPr>
              <a:t>" variable span – reduced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237412" y="4990288"/>
            <a:ext cx="304800" cy="609600"/>
          </a:xfrm>
          <a:custGeom>
            <a:avLst/>
            <a:gdLst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755652 h 1600200"/>
              <a:gd name="connsiteX3" fmla="*/ 533400 w 533401"/>
              <a:gd name="connsiteY3" fmla="*/ 800100 h 1600200"/>
              <a:gd name="connsiteX4" fmla="*/ 266700 w 533401"/>
              <a:gd name="connsiteY4" fmla="*/ 84454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7" fmla="*/ 0 w 533401"/>
              <a:gd name="connsiteY7" fmla="*/ 0 h 1600200"/>
              <a:gd name="connsiteX0" fmla="*/ 0 w 533401"/>
              <a:gd name="connsiteY0" fmla="*/ 0 h 1600200"/>
              <a:gd name="connsiteX1" fmla="*/ 266700 w 533401"/>
              <a:gd name="connsiteY1" fmla="*/ 44448 h 1600200"/>
              <a:gd name="connsiteX2" fmla="*/ 266700 w 533401"/>
              <a:gd name="connsiteY2" fmla="*/ 690882 h 1600200"/>
              <a:gd name="connsiteX3" fmla="*/ 533400 w 533401"/>
              <a:gd name="connsiteY3" fmla="*/ 800100 h 1600200"/>
              <a:gd name="connsiteX4" fmla="*/ 270510 w 533401"/>
              <a:gd name="connsiteY4" fmla="*/ 913128 h 1600200"/>
              <a:gd name="connsiteX5" fmla="*/ 266700 w 533401"/>
              <a:gd name="connsiteY5" fmla="*/ 1555752 h 1600200"/>
              <a:gd name="connsiteX6" fmla="*/ 0 w 533401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41910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755652 h 1600200"/>
              <a:gd name="connsiteX3" fmla="*/ 533400 w 533400"/>
              <a:gd name="connsiteY3" fmla="*/ 800100 h 1600200"/>
              <a:gd name="connsiteX4" fmla="*/ 266700 w 533400"/>
              <a:gd name="connsiteY4" fmla="*/ 84454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7" fmla="*/ 0 w 533400"/>
              <a:gd name="connsiteY7" fmla="*/ 0 h 1600200"/>
              <a:gd name="connsiteX0" fmla="*/ 0 w 533400"/>
              <a:gd name="connsiteY0" fmla="*/ 0 h 1600200"/>
              <a:gd name="connsiteX1" fmla="*/ 266700 w 533400"/>
              <a:gd name="connsiteY1" fmla="*/ 44448 h 1600200"/>
              <a:gd name="connsiteX2" fmla="*/ 266700 w 533400"/>
              <a:gd name="connsiteY2" fmla="*/ 690882 h 1600200"/>
              <a:gd name="connsiteX3" fmla="*/ 373380 w 533400"/>
              <a:gd name="connsiteY3" fmla="*/ 803910 h 1600200"/>
              <a:gd name="connsiteX4" fmla="*/ 270510 w 533400"/>
              <a:gd name="connsiteY4" fmla="*/ 913128 h 1600200"/>
              <a:gd name="connsiteX5" fmla="*/ 266700 w 533400"/>
              <a:gd name="connsiteY5" fmla="*/ 1555752 h 1600200"/>
              <a:gd name="connsiteX6" fmla="*/ 0 w 53340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733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1480 w 575310"/>
              <a:gd name="connsiteY3" fmla="*/ 80391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350520 w 575310"/>
              <a:gd name="connsiteY3" fmla="*/ 800100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755652 h 1600200"/>
              <a:gd name="connsiteX3" fmla="*/ 575310 w 575310"/>
              <a:gd name="connsiteY3" fmla="*/ 800100 h 1600200"/>
              <a:gd name="connsiteX4" fmla="*/ 266700 w 575310"/>
              <a:gd name="connsiteY4" fmla="*/ 84454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  <a:gd name="connsiteX7" fmla="*/ 0 w 575310"/>
              <a:gd name="connsiteY7" fmla="*/ 0 h 1600200"/>
              <a:gd name="connsiteX0" fmla="*/ 0 w 575310"/>
              <a:gd name="connsiteY0" fmla="*/ 0 h 1600200"/>
              <a:gd name="connsiteX1" fmla="*/ 266700 w 575310"/>
              <a:gd name="connsiteY1" fmla="*/ 44448 h 1600200"/>
              <a:gd name="connsiteX2" fmla="*/ 266700 w 575310"/>
              <a:gd name="connsiteY2" fmla="*/ 690882 h 1600200"/>
              <a:gd name="connsiteX3" fmla="*/ 415344 w 575310"/>
              <a:gd name="connsiteY3" fmla="*/ 804606 h 1600200"/>
              <a:gd name="connsiteX4" fmla="*/ 270510 w 575310"/>
              <a:gd name="connsiteY4" fmla="*/ 913128 h 1600200"/>
              <a:gd name="connsiteX5" fmla="*/ 266700 w 575310"/>
              <a:gd name="connsiteY5" fmla="*/ 1555752 h 1600200"/>
              <a:gd name="connsiteX6" fmla="*/ 0 w 575310"/>
              <a:gd name="connsiteY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310" h="1600200" stroke="0" extrusionOk="0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755652"/>
                </a:lnTo>
                <a:cubicBezTo>
                  <a:pt x="266700" y="780200"/>
                  <a:pt x="428016" y="800100"/>
                  <a:pt x="575310" y="800100"/>
                </a:cubicBezTo>
                <a:cubicBezTo>
                  <a:pt x="428016" y="800100"/>
                  <a:pt x="266700" y="820000"/>
                  <a:pt x="266700" y="84454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  <a:lnTo>
                  <a:pt x="0" y="0"/>
                </a:lnTo>
                <a:close/>
              </a:path>
              <a:path w="575310" h="1600200" fill="none">
                <a:moveTo>
                  <a:pt x="0" y="0"/>
                </a:moveTo>
                <a:cubicBezTo>
                  <a:pt x="147294" y="0"/>
                  <a:pt x="266700" y="19900"/>
                  <a:pt x="266700" y="44448"/>
                </a:cubicBezTo>
                <a:lnTo>
                  <a:pt x="266700" y="690882"/>
                </a:lnTo>
                <a:cubicBezTo>
                  <a:pt x="266700" y="715430"/>
                  <a:pt x="414709" y="801855"/>
                  <a:pt x="415344" y="804606"/>
                </a:cubicBezTo>
                <a:cubicBezTo>
                  <a:pt x="415979" y="807357"/>
                  <a:pt x="270510" y="888580"/>
                  <a:pt x="270510" y="913128"/>
                </a:cubicBezTo>
                <a:lnTo>
                  <a:pt x="266700" y="1555752"/>
                </a:lnTo>
                <a:cubicBezTo>
                  <a:pt x="266700" y="1580300"/>
                  <a:pt x="147294" y="1600200"/>
                  <a:pt x="0" y="16002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772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2209"/>
            <a:ext cx="11804822" cy="55703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are given a working code finding the volume of a pyramid: </a:t>
            </a:r>
          </a:p>
          <a:p>
            <a:pPr lvl="1"/>
            <a:r>
              <a:rPr lang="en-US" dirty="0"/>
              <a:t>Fix the naming, variable span and multi-purpose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Refactor Volume of Pyramid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551888"/>
            <a:ext cx="10515600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Console.Write("Length: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Console.Write("Width: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Console.Write("Height: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(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dul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/ 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Console.WriteLine("Pyramid Volume: {0:F2}", </a:t>
            </a: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GB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Refactor </a:t>
            </a:r>
            <a:r>
              <a:rPr lang="en-GB" dirty="0"/>
              <a:t>Special Numbers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066800"/>
            <a:ext cx="105156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kolkko = int.Parse(Console.ReadLine());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obshto = 0; int takova = 0; bool toe =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ch = 1; ch &lt;= kolkko; ch++)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takova = ch;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(ch &gt;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obshto += ch %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 = ch /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toe = (obshto == 5) || (obshto == 7) || (obshto == 11);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Console.WriteLine($"{takova} -&gt; {toe}");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obshto = 0; ch = takova;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https://judge.softuni.bg/Contests/Practice/Index/171#8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98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241715">
            <a:off x="7999897" y="2689677"/>
            <a:ext cx="1829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800" noProof="1"/>
              <a:t>switch</a:t>
            </a:r>
          </a:p>
          <a:p>
            <a:pPr algn="ctr"/>
            <a:r>
              <a:rPr lang="en-US" sz="4800" noProof="1"/>
              <a:t>case</a:t>
            </a:r>
          </a:p>
        </p:txBody>
      </p:sp>
      <p:sp>
        <p:nvSpPr>
          <p:cNvPr id="16" name="TextBox 15"/>
          <p:cNvSpPr txBox="1"/>
          <p:nvPr/>
        </p:nvSpPr>
        <p:spPr>
          <a:xfrm rot="21117274">
            <a:off x="1485140" y="725272"/>
            <a:ext cx="1810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20875553">
            <a:off x="1701596" y="3403257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808557">
            <a:off x="8050179" y="1305108"/>
            <a:ext cx="2559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(int) value</a:t>
            </a:r>
          </a:p>
        </p:txBody>
      </p:sp>
      <p:sp>
        <p:nvSpPr>
          <p:cNvPr id="19" name="TextBox 18"/>
          <p:cNvSpPr txBox="1"/>
          <p:nvPr/>
        </p:nvSpPr>
        <p:spPr>
          <a:xfrm rot="264993">
            <a:off x="2314440" y="210722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bool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0246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Classical data types:</a:t>
            </a:r>
          </a:p>
          <a:p>
            <a:pPr lvl="1"/>
            <a:r>
              <a:rPr lang="en-US" dirty="0"/>
              <a:t>Numeral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numbers</a:t>
            </a:r>
          </a:p>
          <a:p>
            <a:pPr lvl="2"/>
            <a:r>
              <a:rPr lang="en-US" dirty="0"/>
              <a:t>Have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ranges</a:t>
            </a:r>
            <a:r>
              <a:rPr lang="en-US" dirty="0"/>
              <a:t> for every type</a:t>
            </a:r>
          </a:p>
          <a:p>
            <a:pPr lvl="1"/>
            <a:r>
              <a:rPr lang="en-US" dirty="0"/>
              <a:t>String and text types: represent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</a:p>
          <a:p>
            <a:pPr lvl="2"/>
            <a:r>
              <a:rPr lang="en-US" dirty="0"/>
              <a:t>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Type conversion: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</a:t>
            </a:r>
          </a:p>
          <a:p>
            <a:r>
              <a:rPr lang="en-US" dirty="0"/>
              <a:t>Variables – store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en-US" dirty="0"/>
          </a:p>
          <a:p>
            <a:pPr lvl="1"/>
            <a:r>
              <a:rPr lang="en-US" dirty="0"/>
              <a:t>Name wisely, reduce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lifetime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56" y="2401313"/>
            <a:ext cx="2457330" cy="1570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21455" y="2905338"/>
            <a:ext cx="2344957" cy="25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Fundamentals – Data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 </a:t>
            </a:r>
            <a:r>
              <a:rPr lang="en-US" dirty="0"/>
              <a:t>is done by the operator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"="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 of variable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</a:t>
            </a:r>
            <a:r>
              <a:rPr lang="en-US" dirty="0"/>
              <a:t> in C#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094472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3956360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3352800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7285299" y="4398530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26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Days of week: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810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keyword or .NET type)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Name: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Size: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Integer Types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90538" y="1570758"/>
            <a:ext cx="5648955" cy="3218155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7440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356</TotalTime>
  <Words>4053</Words>
  <Application>Microsoft Office PowerPoint</Application>
  <PresentationFormat>Custom</PresentationFormat>
  <Paragraphs>675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ＭＳ ゴシック</vt:lpstr>
      <vt:lpstr>Arial</vt:lpstr>
      <vt:lpstr>Calibri</vt:lpstr>
      <vt:lpstr>Consolas</vt:lpstr>
      <vt:lpstr>Tahoma</vt:lpstr>
      <vt:lpstr>Wingdings</vt:lpstr>
      <vt:lpstr>Wingdings 2</vt:lpstr>
      <vt:lpstr>SoftUni 16x9</vt:lpstr>
      <vt:lpstr>Data Types and Variables</vt:lpstr>
      <vt:lpstr>Table of Contents</vt:lpstr>
      <vt:lpstr>Have a Question?</vt:lpstr>
      <vt:lpstr>Data Types, Variables and Type Conversions</vt:lpstr>
      <vt:lpstr>How Computing Works?</vt:lpstr>
      <vt:lpstr>Variables</vt:lpstr>
      <vt:lpstr>What Is a Data Type?</vt:lpstr>
      <vt:lpstr>Data Type Characteristics</vt:lpstr>
      <vt:lpstr>Integer Types</vt:lpstr>
      <vt:lpstr>Integer Types</vt:lpstr>
      <vt:lpstr>Centuries – Example</vt:lpstr>
      <vt:lpstr>Beware of Integer Overflow!</vt:lpstr>
      <vt:lpstr>Problem: Centuries to Minutes</vt:lpstr>
      <vt:lpstr>Solution: Centuries to Minutes</vt:lpstr>
      <vt:lpstr>Integer Literals</vt:lpstr>
      <vt:lpstr>Real Number Types</vt:lpstr>
      <vt:lpstr>What are Floating-Point Types?</vt:lpstr>
      <vt:lpstr>Floating-Point Numbers</vt:lpstr>
      <vt:lpstr>PI Precision – Example</vt:lpstr>
      <vt:lpstr>Rounding Floating-Point Numbers</vt:lpstr>
      <vt:lpstr>Problem: Circle Area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Sum of Real Numbers</vt:lpstr>
      <vt:lpstr>Solution: Exact Sum of Real Numbers</vt:lpstr>
      <vt:lpstr>Integer and Real Numbers</vt:lpstr>
      <vt:lpstr>Type Conversion</vt:lpstr>
      <vt:lpstr>Type Conversion</vt:lpstr>
      <vt:lpstr>Problem: Elevator</vt:lpstr>
      <vt:lpstr>Boolean Type</vt:lpstr>
      <vt:lpstr>Problem: Special Numbers</vt:lpstr>
      <vt:lpstr>Solution: Special Numbers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Data Types</vt:lpstr>
      <vt:lpstr>Variables</vt:lpstr>
      <vt:lpstr>Naming Variables</vt:lpstr>
      <vt:lpstr>Variable Scope and Lifetime</vt:lpstr>
      <vt:lpstr>Variable Span</vt:lpstr>
      <vt:lpstr>Keep Variable Span Short</vt:lpstr>
      <vt:lpstr>Problem: Refactor Volume of Pyramid</vt:lpstr>
      <vt:lpstr>Problem: Refactor Special Numbers</vt:lpstr>
      <vt:lpstr>Variables</vt:lpstr>
      <vt:lpstr>Summary</vt:lpstr>
      <vt:lpstr>Programming Fundamentals – Data Types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114</cp:revision>
  <dcterms:created xsi:type="dcterms:W3CDTF">2014-01-02T17:00:34Z</dcterms:created>
  <dcterms:modified xsi:type="dcterms:W3CDTF">2017-09-27T18:36:40Z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